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58" r:id="rId4"/>
  </p:sldIdLst>
  <p:sldSz cx="7772400" cy="1005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06D7F"/>
    <a:srgbClr val="00B579"/>
    <a:srgbClr val="60C6E7"/>
    <a:srgbClr val="F2DF6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22"/>
    <p:restoredTop sz="94662"/>
  </p:normalViewPr>
  <p:slideViewPr>
    <p:cSldViewPr snapToGrid="0">
      <p:cViewPr varScale="1">
        <p:scale>
          <a:sx n="74" d="100"/>
          <a:sy n="74" d="100"/>
        </p:scale>
        <p:origin x="296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3"/>
            <a:ext cx="6606540" cy="3501813"/>
          </a:xfrm>
        </p:spPr>
        <p:txBody>
          <a:bodyPr anchor="b"/>
          <a:lstStyle>
            <a:lvl1pPr algn="ctr">
              <a:defRPr sz="5100"/>
            </a:lvl1pPr>
          </a:lstStyle>
          <a:p>
            <a:r>
              <a:rPr lang="en-US"/>
              <a:t>Click to edit Master title style</a:t>
            </a:r>
            <a:endParaRPr lang="en-US" dirty="0"/>
          </a:p>
        </p:txBody>
      </p:sp>
      <p:sp>
        <p:nvSpPr>
          <p:cNvPr id="3" name="Subtitle 2"/>
          <p:cNvSpPr>
            <a:spLocks noGrp="1"/>
          </p:cNvSpPr>
          <p:nvPr>
            <p:ph type="subTitle" idx="1"/>
          </p:nvPr>
        </p:nvSpPr>
        <p:spPr>
          <a:xfrm>
            <a:off x="971550" y="5282989"/>
            <a:ext cx="5829300" cy="2428451"/>
          </a:xfrm>
        </p:spPr>
        <p:txBody>
          <a:bodyPr/>
          <a:lstStyle>
            <a:lvl1pPr marL="0" indent="0" algn="ctr">
              <a:buNone/>
              <a:defRPr sz="2040"/>
            </a:lvl1pPr>
            <a:lvl2pPr marL="388620" indent="0" algn="ctr">
              <a:buNone/>
              <a:defRPr sz="1700"/>
            </a:lvl2pPr>
            <a:lvl3pPr marL="777240" indent="0" algn="ctr">
              <a:buNone/>
              <a:defRPr sz="1530"/>
            </a:lvl3pPr>
            <a:lvl4pPr marL="1165860" indent="0" algn="ctr">
              <a:buNone/>
              <a:defRPr sz="1360"/>
            </a:lvl4pPr>
            <a:lvl5pPr marL="1554480" indent="0" algn="ctr">
              <a:buNone/>
              <a:defRPr sz="1360"/>
            </a:lvl5pPr>
            <a:lvl6pPr marL="1943100" indent="0" algn="ctr">
              <a:buNone/>
              <a:defRPr sz="1360"/>
            </a:lvl6pPr>
            <a:lvl7pPr marL="2331720" indent="0" algn="ctr">
              <a:buNone/>
              <a:defRPr sz="1360"/>
            </a:lvl7pPr>
            <a:lvl8pPr marL="2720340" indent="0" algn="ctr">
              <a:buNone/>
              <a:defRPr sz="1360"/>
            </a:lvl8pPr>
            <a:lvl9pPr marL="3108960" indent="0" algn="ctr">
              <a:buNone/>
              <a:defRPr sz="13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0EA19A2-7927-024A-B029-E641CD8B063B}" type="datetimeFigureOut">
              <a:rPr lang="en-US" smtClean="0"/>
              <a:t>4/5/26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0A1EB4-8C35-D243-891B-0B0490634EAD}" type="slidenum">
              <a:rPr lang="en-US" smtClean="0"/>
              <a:t>‹#›</a:t>
            </a:fld>
            <a:endParaRPr lang="en-US"/>
          </a:p>
        </p:txBody>
      </p:sp>
    </p:spTree>
    <p:extLst>
      <p:ext uri="{BB962C8B-B14F-4D97-AF65-F5344CB8AC3E}">
        <p14:creationId xmlns:p14="http://schemas.microsoft.com/office/powerpoint/2010/main" val="26353915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0EA19A2-7927-024A-B029-E641CD8B063B}" type="datetimeFigureOut">
              <a:rPr lang="en-US" smtClean="0"/>
              <a:t>4/5/26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0A1EB4-8C35-D243-891B-0B0490634EAD}" type="slidenum">
              <a:rPr lang="en-US" smtClean="0"/>
              <a:t>‹#›</a:t>
            </a:fld>
            <a:endParaRPr lang="en-US"/>
          </a:p>
        </p:txBody>
      </p:sp>
    </p:spTree>
    <p:extLst>
      <p:ext uri="{BB962C8B-B14F-4D97-AF65-F5344CB8AC3E}">
        <p14:creationId xmlns:p14="http://schemas.microsoft.com/office/powerpoint/2010/main" val="840066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5" y="2507618"/>
            <a:ext cx="6703695" cy="4184014"/>
          </a:xfrm>
        </p:spPr>
        <p:txBody>
          <a:bodyPr anchor="b"/>
          <a:lstStyle>
            <a:lvl1pPr>
              <a:defRPr sz="5100"/>
            </a:lvl1pPr>
          </a:lstStyle>
          <a:p>
            <a:r>
              <a:rPr lang="en-US"/>
              <a:t>Click to edit Master title style</a:t>
            </a:r>
            <a:endParaRPr lang="en-US" dirty="0"/>
          </a:p>
        </p:txBody>
      </p:sp>
      <p:sp>
        <p:nvSpPr>
          <p:cNvPr id="3" name="Text Placeholder 2"/>
          <p:cNvSpPr>
            <a:spLocks noGrp="1"/>
          </p:cNvSpPr>
          <p:nvPr>
            <p:ph type="body" idx="1"/>
          </p:nvPr>
        </p:nvSpPr>
        <p:spPr>
          <a:xfrm>
            <a:off x="530305" y="6731215"/>
            <a:ext cx="6703695" cy="2200274"/>
          </a:xfrm>
        </p:spPr>
        <p:txBody>
          <a:bodyPr/>
          <a:lstStyle>
            <a:lvl1pPr marL="0" indent="0">
              <a:buNone/>
              <a:defRPr sz="2040">
                <a:solidFill>
                  <a:schemeClr val="tx1">
                    <a:tint val="82000"/>
                  </a:schemeClr>
                </a:solidFill>
              </a:defRPr>
            </a:lvl1pPr>
            <a:lvl2pPr marL="388620" indent="0">
              <a:buNone/>
              <a:defRPr sz="1700">
                <a:solidFill>
                  <a:schemeClr val="tx1">
                    <a:tint val="82000"/>
                  </a:schemeClr>
                </a:solidFill>
              </a:defRPr>
            </a:lvl2pPr>
            <a:lvl3pPr marL="777240" indent="0">
              <a:buNone/>
              <a:defRPr sz="1530">
                <a:solidFill>
                  <a:schemeClr val="tx1">
                    <a:tint val="82000"/>
                  </a:schemeClr>
                </a:solidFill>
              </a:defRPr>
            </a:lvl3pPr>
            <a:lvl4pPr marL="1165860" indent="0">
              <a:buNone/>
              <a:defRPr sz="1360">
                <a:solidFill>
                  <a:schemeClr val="tx1">
                    <a:tint val="82000"/>
                  </a:schemeClr>
                </a:solidFill>
              </a:defRPr>
            </a:lvl4pPr>
            <a:lvl5pPr marL="1554480" indent="0">
              <a:buNone/>
              <a:defRPr sz="1360">
                <a:solidFill>
                  <a:schemeClr val="tx1">
                    <a:tint val="82000"/>
                  </a:schemeClr>
                </a:solidFill>
              </a:defRPr>
            </a:lvl5pPr>
            <a:lvl6pPr marL="1943100" indent="0">
              <a:buNone/>
              <a:defRPr sz="1360">
                <a:solidFill>
                  <a:schemeClr val="tx1">
                    <a:tint val="82000"/>
                  </a:schemeClr>
                </a:solidFill>
              </a:defRPr>
            </a:lvl6pPr>
            <a:lvl7pPr marL="2331720" indent="0">
              <a:buNone/>
              <a:defRPr sz="1360">
                <a:solidFill>
                  <a:schemeClr val="tx1">
                    <a:tint val="82000"/>
                  </a:schemeClr>
                </a:solidFill>
              </a:defRPr>
            </a:lvl7pPr>
            <a:lvl8pPr marL="2720340" indent="0">
              <a:buNone/>
              <a:defRPr sz="1360">
                <a:solidFill>
                  <a:schemeClr val="tx1">
                    <a:tint val="82000"/>
                  </a:schemeClr>
                </a:solidFill>
              </a:defRPr>
            </a:lvl8pPr>
            <a:lvl9pPr marL="3108960" indent="0">
              <a:buNone/>
              <a:defRPr sz="136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0EA19A2-7927-024A-B029-E641CD8B063B}" type="datetimeFigureOut">
              <a:rPr lang="en-US" smtClean="0"/>
              <a:t>4/5/26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0A1EB4-8C35-D243-891B-0B0490634EAD}" type="slidenum">
              <a:rPr lang="en-US" smtClean="0"/>
              <a:t>‹#›</a:t>
            </a:fld>
            <a:endParaRPr lang="en-US"/>
          </a:p>
        </p:txBody>
      </p:sp>
    </p:spTree>
    <p:extLst>
      <p:ext uri="{BB962C8B-B14F-4D97-AF65-F5344CB8AC3E}">
        <p14:creationId xmlns:p14="http://schemas.microsoft.com/office/powerpoint/2010/main" val="4842831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0EA19A2-7927-024A-B029-E641CD8B063B}" type="datetimeFigureOut">
              <a:rPr lang="en-US" smtClean="0"/>
              <a:t>4/5/26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0A1EB4-8C35-D243-891B-0B0490634EAD}" type="slidenum">
              <a:rPr lang="en-US" smtClean="0"/>
              <a:t>‹#›</a:t>
            </a:fld>
            <a:endParaRPr lang="en-US"/>
          </a:p>
        </p:txBody>
      </p:sp>
    </p:spTree>
    <p:extLst>
      <p:ext uri="{BB962C8B-B14F-4D97-AF65-F5344CB8AC3E}">
        <p14:creationId xmlns:p14="http://schemas.microsoft.com/office/powerpoint/2010/main" val="22477475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5" y="535519"/>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6" y="2465706"/>
            <a:ext cx="3288089"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4" name="Content Placeholder 3"/>
          <p:cNvSpPr>
            <a:spLocks noGrp="1"/>
          </p:cNvSpPr>
          <p:nvPr>
            <p:ph sz="half" idx="2"/>
          </p:nvPr>
        </p:nvSpPr>
        <p:spPr>
          <a:xfrm>
            <a:off x="535366" y="3674110"/>
            <a:ext cx="3288089"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78" y="2465706"/>
            <a:ext cx="3304282"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6" name="Content Placeholder 5"/>
          <p:cNvSpPr>
            <a:spLocks noGrp="1"/>
          </p:cNvSpPr>
          <p:nvPr>
            <p:ph sz="quarter" idx="4"/>
          </p:nvPr>
        </p:nvSpPr>
        <p:spPr>
          <a:xfrm>
            <a:off x="3934778" y="3674110"/>
            <a:ext cx="3304282"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0EA19A2-7927-024A-B029-E641CD8B063B}" type="datetimeFigureOut">
              <a:rPr lang="en-US" smtClean="0"/>
              <a:t>4/5/26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0A1EB4-8C35-D243-891B-0B0490634EAD}" type="slidenum">
              <a:rPr lang="en-US" smtClean="0"/>
              <a:t>‹#›</a:t>
            </a:fld>
            <a:endParaRPr lang="en-US"/>
          </a:p>
        </p:txBody>
      </p:sp>
    </p:spTree>
    <p:extLst>
      <p:ext uri="{BB962C8B-B14F-4D97-AF65-F5344CB8AC3E}">
        <p14:creationId xmlns:p14="http://schemas.microsoft.com/office/powerpoint/2010/main" val="8354267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0EA19A2-7927-024A-B029-E641CD8B063B}" type="datetimeFigureOut">
              <a:rPr lang="en-US" smtClean="0"/>
              <a:t>4/5/26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0A1EB4-8C35-D243-891B-0B0490634EAD}" type="slidenum">
              <a:rPr lang="en-US" smtClean="0"/>
              <a:t>‹#›</a:t>
            </a:fld>
            <a:endParaRPr lang="en-US"/>
          </a:p>
        </p:txBody>
      </p:sp>
    </p:spTree>
    <p:extLst>
      <p:ext uri="{BB962C8B-B14F-4D97-AF65-F5344CB8AC3E}">
        <p14:creationId xmlns:p14="http://schemas.microsoft.com/office/powerpoint/2010/main" val="2968120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EA19A2-7927-024A-B029-E641CD8B063B}" type="datetimeFigureOut">
              <a:rPr lang="en-US" smtClean="0"/>
              <a:t>4/5/26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0A1EB4-8C35-D243-891B-0B0490634EAD}" type="slidenum">
              <a:rPr lang="en-US" smtClean="0"/>
              <a:t>‹#›</a:t>
            </a:fld>
            <a:endParaRPr lang="en-US"/>
          </a:p>
        </p:txBody>
      </p:sp>
    </p:spTree>
    <p:extLst>
      <p:ext uri="{BB962C8B-B14F-4D97-AF65-F5344CB8AC3E}">
        <p14:creationId xmlns:p14="http://schemas.microsoft.com/office/powerpoint/2010/main" val="12080298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Content Placeholder 2"/>
          <p:cNvSpPr>
            <a:spLocks noGrp="1"/>
          </p:cNvSpPr>
          <p:nvPr>
            <p:ph idx="1"/>
          </p:nvPr>
        </p:nvSpPr>
        <p:spPr>
          <a:xfrm>
            <a:off x="3304282" y="1448226"/>
            <a:ext cx="3934778" cy="7147983"/>
          </a:xfrm>
        </p:spPr>
        <p:txBody>
          <a:bodyPr/>
          <a:lstStyle>
            <a:lvl1pPr>
              <a:defRPr sz="2720"/>
            </a:lvl1pPr>
            <a:lvl2pPr>
              <a:defRPr sz="2380"/>
            </a:lvl2pPr>
            <a:lvl3pPr>
              <a:defRPr sz="204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E0EA19A2-7927-024A-B029-E641CD8B063B}" type="datetimeFigureOut">
              <a:rPr lang="en-US" smtClean="0"/>
              <a:t>4/5/26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0A1EB4-8C35-D243-891B-0B0490634EAD}" type="slidenum">
              <a:rPr lang="en-US" smtClean="0"/>
              <a:t>‹#›</a:t>
            </a:fld>
            <a:endParaRPr lang="en-US"/>
          </a:p>
        </p:txBody>
      </p:sp>
    </p:spTree>
    <p:extLst>
      <p:ext uri="{BB962C8B-B14F-4D97-AF65-F5344CB8AC3E}">
        <p14:creationId xmlns:p14="http://schemas.microsoft.com/office/powerpoint/2010/main" val="36351276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2" y="1448226"/>
            <a:ext cx="3934778" cy="7147983"/>
          </a:xfrm>
        </p:spPr>
        <p:txBody>
          <a:bodyPr anchor="t"/>
          <a:lstStyle>
            <a:lvl1pPr marL="0" indent="0">
              <a:buNone/>
              <a:defRPr sz="2720"/>
            </a:lvl1pPr>
            <a:lvl2pPr marL="388620" indent="0">
              <a:buNone/>
              <a:defRPr sz="2380"/>
            </a:lvl2pPr>
            <a:lvl3pPr marL="777240" indent="0">
              <a:buNone/>
              <a:defRPr sz="2040"/>
            </a:lvl3pPr>
            <a:lvl4pPr marL="1165860" indent="0">
              <a:buNone/>
              <a:defRPr sz="1700"/>
            </a:lvl4pPr>
            <a:lvl5pPr marL="1554480" indent="0">
              <a:buNone/>
              <a:defRPr sz="1700"/>
            </a:lvl5pPr>
            <a:lvl6pPr marL="1943100" indent="0">
              <a:buNone/>
              <a:defRPr sz="1700"/>
            </a:lvl6pPr>
            <a:lvl7pPr marL="2331720" indent="0">
              <a:buNone/>
              <a:defRPr sz="1700"/>
            </a:lvl7pPr>
            <a:lvl8pPr marL="2720340" indent="0">
              <a:buNone/>
              <a:defRPr sz="1700"/>
            </a:lvl8pPr>
            <a:lvl9pPr marL="3108960" indent="0">
              <a:buNone/>
              <a:defRPr sz="1700"/>
            </a:lvl9pPr>
          </a:lstStyle>
          <a:p>
            <a:r>
              <a:rPr lang="en-US"/>
              <a:t>Click icon to add picture</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E0EA19A2-7927-024A-B029-E641CD8B063B}" type="datetimeFigureOut">
              <a:rPr lang="en-US" smtClean="0"/>
              <a:t>4/5/26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0A1EB4-8C35-D243-891B-0B0490634EAD}" type="slidenum">
              <a:rPr lang="en-US" smtClean="0"/>
              <a:t>‹#›</a:t>
            </a:fld>
            <a:endParaRPr lang="en-US"/>
          </a:p>
        </p:txBody>
      </p:sp>
    </p:spTree>
    <p:extLst>
      <p:ext uri="{BB962C8B-B14F-4D97-AF65-F5344CB8AC3E}">
        <p14:creationId xmlns:p14="http://schemas.microsoft.com/office/powerpoint/2010/main" val="36927480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0EA19A2-7927-024A-B029-E641CD8B063B}" type="datetimeFigureOut">
              <a:rPr lang="en-US" smtClean="0"/>
              <a:t>4/5/26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0A1EB4-8C35-D243-891B-0B0490634EAD}" type="slidenum">
              <a:rPr lang="en-US" smtClean="0"/>
              <a:t>‹#›</a:t>
            </a:fld>
            <a:endParaRPr lang="en-US"/>
          </a:p>
        </p:txBody>
      </p:sp>
    </p:spTree>
    <p:extLst>
      <p:ext uri="{BB962C8B-B14F-4D97-AF65-F5344CB8AC3E}">
        <p14:creationId xmlns:p14="http://schemas.microsoft.com/office/powerpoint/2010/main" val="29828671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4" y="535517"/>
            <a:ext cx="1675924"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3" y="535517"/>
            <a:ext cx="4930616" cy="85240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0EA19A2-7927-024A-B029-E641CD8B063B}" type="datetimeFigureOut">
              <a:rPr lang="en-US" smtClean="0"/>
              <a:t>4/5/26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0A1EB4-8C35-D243-891B-0B0490634EAD}" type="slidenum">
              <a:rPr lang="en-US" smtClean="0"/>
              <a:t>‹#›</a:t>
            </a:fld>
            <a:endParaRPr lang="en-US"/>
          </a:p>
        </p:txBody>
      </p:sp>
    </p:spTree>
    <p:extLst>
      <p:ext uri="{BB962C8B-B14F-4D97-AF65-F5344CB8AC3E}">
        <p14:creationId xmlns:p14="http://schemas.microsoft.com/office/powerpoint/2010/main" val="5498578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49"/>
            <a:ext cx="1748790" cy="535517"/>
          </a:xfrm>
          <a:prstGeom prst="rect">
            <a:avLst/>
          </a:prstGeom>
        </p:spPr>
        <p:txBody>
          <a:bodyPr vert="horz" lIns="91440" tIns="45720" rIns="91440" bIns="45720" rtlCol="0" anchor="ctr"/>
          <a:lstStyle>
            <a:lvl1pPr algn="l">
              <a:defRPr sz="1020">
                <a:solidFill>
                  <a:schemeClr val="tx1">
                    <a:tint val="82000"/>
                  </a:schemeClr>
                </a:solidFill>
              </a:defRPr>
            </a:lvl1pPr>
          </a:lstStyle>
          <a:p>
            <a:fld id="{E0EA19A2-7927-024A-B029-E641CD8B063B}" type="datetimeFigureOut">
              <a:rPr lang="en-US" smtClean="0"/>
              <a:t>4/5/26</a:t>
            </a:fld>
            <a:endParaRPr lang="en-US"/>
          </a:p>
        </p:txBody>
      </p:sp>
      <p:sp>
        <p:nvSpPr>
          <p:cNvPr id="5" name="Footer Placeholder 4"/>
          <p:cNvSpPr>
            <a:spLocks noGrp="1"/>
          </p:cNvSpPr>
          <p:nvPr>
            <p:ph type="ftr" sz="quarter" idx="3"/>
          </p:nvPr>
        </p:nvSpPr>
        <p:spPr>
          <a:xfrm>
            <a:off x="2574608" y="9322649"/>
            <a:ext cx="2623185" cy="535517"/>
          </a:xfrm>
          <a:prstGeom prst="rect">
            <a:avLst/>
          </a:prstGeom>
        </p:spPr>
        <p:txBody>
          <a:bodyPr vert="horz" lIns="91440" tIns="45720" rIns="91440" bIns="45720" rtlCol="0" anchor="ctr"/>
          <a:lstStyle>
            <a:lvl1pPr algn="ctr">
              <a:defRPr sz="102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5489258" y="9322649"/>
            <a:ext cx="1748790" cy="535517"/>
          </a:xfrm>
          <a:prstGeom prst="rect">
            <a:avLst/>
          </a:prstGeom>
        </p:spPr>
        <p:txBody>
          <a:bodyPr vert="horz" lIns="91440" tIns="45720" rIns="91440" bIns="45720" rtlCol="0" anchor="ctr"/>
          <a:lstStyle>
            <a:lvl1pPr algn="r">
              <a:defRPr sz="1020">
                <a:solidFill>
                  <a:schemeClr val="tx1">
                    <a:tint val="82000"/>
                  </a:schemeClr>
                </a:solidFill>
              </a:defRPr>
            </a:lvl1pPr>
          </a:lstStyle>
          <a:p>
            <a:fld id="{C00A1EB4-8C35-D243-891B-0B0490634EAD}" type="slidenum">
              <a:rPr lang="en-US" smtClean="0"/>
              <a:t>‹#›</a:t>
            </a:fld>
            <a:endParaRPr lang="en-US"/>
          </a:p>
        </p:txBody>
      </p:sp>
    </p:spTree>
    <p:extLst>
      <p:ext uri="{BB962C8B-B14F-4D97-AF65-F5344CB8AC3E}">
        <p14:creationId xmlns:p14="http://schemas.microsoft.com/office/powerpoint/2010/main" val="7530473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4B15AA8-CA36-C25B-A3D5-F11562BF35FD}"/>
              </a:ext>
            </a:extLst>
          </p:cNvPr>
          <p:cNvSpPr txBox="1"/>
          <p:nvPr/>
        </p:nvSpPr>
        <p:spPr>
          <a:xfrm>
            <a:off x="363070" y="376517"/>
            <a:ext cx="7046259" cy="584775"/>
          </a:xfrm>
          <a:prstGeom prst="rect">
            <a:avLst/>
          </a:prstGeom>
          <a:noFill/>
        </p:spPr>
        <p:txBody>
          <a:bodyPr wrap="square" rtlCol="0">
            <a:spAutoFit/>
          </a:bodyPr>
          <a:lstStyle/>
          <a:p>
            <a:pPr algn="ctr"/>
            <a:r>
              <a:rPr lang="en-US" sz="3200" b="1" dirty="0">
                <a:latin typeface="Montserrat" pitchFamily="2" charset="77"/>
              </a:rPr>
              <a:t>What is </a:t>
            </a:r>
            <a:r>
              <a:rPr lang="en-US" sz="3200" b="1" dirty="0">
                <a:solidFill>
                  <a:srgbClr val="00B579"/>
                </a:solidFill>
                <a:latin typeface="Montserrat" pitchFamily="2" charset="77"/>
              </a:rPr>
              <a:t>Neurodiversity</a:t>
            </a:r>
            <a:r>
              <a:rPr lang="en-US" sz="3200" b="1" dirty="0">
                <a:latin typeface="Montserrat" pitchFamily="2" charset="77"/>
              </a:rPr>
              <a:t>?</a:t>
            </a:r>
          </a:p>
        </p:txBody>
      </p:sp>
      <p:sp>
        <p:nvSpPr>
          <p:cNvPr id="7" name="TextBox 6">
            <a:extLst>
              <a:ext uri="{FF2B5EF4-FFF2-40B4-BE49-F238E27FC236}">
                <a16:creationId xmlns:a16="http://schemas.microsoft.com/office/drawing/2014/main" id="{A5B70B01-3A31-E950-77E4-F4A5B74F9DF8}"/>
              </a:ext>
            </a:extLst>
          </p:cNvPr>
          <p:cNvSpPr txBox="1"/>
          <p:nvPr/>
        </p:nvSpPr>
        <p:spPr>
          <a:xfrm>
            <a:off x="138950" y="980090"/>
            <a:ext cx="7494495" cy="1107996"/>
          </a:xfrm>
          <a:prstGeom prst="rect">
            <a:avLst/>
          </a:prstGeom>
          <a:noFill/>
        </p:spPr>
        <p:txBody>
          <a:bodyPr wrap="square" rtlCol="0">
            <a:spAutoFit/>
          </a:bodyPr>
          <a:lstStyle/>
          <a:p>
            <a:pPr algn="ctr"/>
            <a:r>
              <a:rPr lang="en-US" sz="1600" dirty="0">
                <a:latin typeface="Montserrat" pitchFamily="2" charset="77"/>
              </a:rPr>
              <a:t>Everyone thinks differently. The person sitting next to you might see the world in a completely different way! Neurodiversity is the idea that these differences are normal and are not a problem.</a:t>
            </a:r>
          </a:p>
          <a:p>
            <a:endParaRPr lang="en-US" dirty="0">
              <a:latin typeface="Montserrat" pitchFamily="2" charset="77"/>
            </a:endParaRPr>
          </a:p>
        </p:txBody>
      </p:sp>
      <p:grpSp>
        <p:nvGrpSpPr>
          <p:cNvPr id="17" name="Group 16">
            <a:extLst>
              <a:ext uri="{FF2B5EF4-FFF2-40B4-BE49-F238E27FC236}">
                <a16:creationId xmlns:a16="http://schemas.microsoft.com/office/drawing/2014/main" id="{8BB46B4E-EA38-DA3F-E576-15BEEA6D8BE3}"/>
              </a:ext>
            </a:extLst>
          </p:cNvPr>
          <p:cNvGrpSpPr/>
          <p:nvPr/>
        </p:nvGrpSpPr>
        <p:grpSpPr>
          <a:xfrm>
            <a:off x="253249" y="2405812"/>
            <a:ext cx="7265897" cy="6691297"/>
            <a:chOff x="138949" y="2237549"/>
            <a:chExt cx="7265897" cy="6691297"/>
          </a:xfrm>
        </p:grpSpPr>
        <p:sp>
          <p:nvSpPr>
            <p:cNvPr id="8" name="Rounded Rectangle 7">
              <a:extLst>
                <a:ext uri="{FF2B5EF4-FFF2-40B4-BE49-F238E27FC236}">
                  <a16:creationId xmlns:a16="http://schemas.microsoft.com/office/drawing/2014/main" id="{BC39BB96-56B0-E52E-C116-86BF8457BBAD}"/>
                </a:ext>
              </a:extLst>
            </p:cNvPr>
            <p:cNvSpPr/>
            <p:nvPr/>
          </p:nvSpPr>
          <p:spPr>
            <a:xfrm>
              <a:off x="138952" y="2237550"/>
              <a:ext cx="3518648" cy="1768117"/>
            </a:xfrm>
            <a:prstGeom prst="roundRect">
              <a:avLst/>
            </a:prstGeom>
            <a:solidFill>
              <a:schemeClr val="bg1"/>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ounded Rectangle 8">
              <a:extLst>
                <a:ext uri="{FF2B5EF4-FFF2-40B4-BE49-F238E27FC236}">
                  <a16:creationId xmlns:a16="http://schemas.microsoft.com/office/drawing/2014/main" id="{7E2B926D-5912-6633-B7FE-9E361E73BB5A}"/>
                </a:ext>
              </a:extLst>
            </p:cNvPr>
            <p:cNvSpPr/>
            <p:nvPr/>
          </p:nvSpPr>
          <p:spPr>
            <a:xfrm>
              <a:off x="138950" y="7050041"/>
              <a:ext cx="3518649" cy="1878805"/>
            </a:xfrm>
            <a:prstGeom prst="roundRect">
              <a:avLst/>
            </a:prstGeom>
            <a:solidFill>
              <a:schemeClr val="bg1"/>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25D3F438-2EF4-879F-F201-403214F52962}"/>
                </a:ext>
              </a:extLst>
            </p:cNvPr>
            <p:cNvSpPr/>
            <p:nvPr/>
          </p:nvSpPr>
          <p:spPr>
            <a:xfrm>
              <a:off x="138949" y="4588451"/>
              <a:ext cx="3518649" cy="1878805"/>
            </a:xfrm>
            <a:prstGeom prst="roundRect">
              <a:avLst/>
            </a:prstGeom>
            <a:solidFill>
              <a:schemeClr val="bg1"/>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8F62A97B-3CFE-B22E-5993-9D748D017C51}"/>
                </a:ext>
              </a:extLst>
            </p:cNvPr>
            <p:cNvSpPr/>
            <p:nvPr/>
          </p:nvSpPr>
          <p:spPr>
            <a:xfrm>
              <a:off x="3886198" y="2237549"/>
              <a:ext cx="3518648" cy="1768117"/>
            </a:xfrm>
            <a:prstGeom prst="roundRect">
              <a:avLst/>
            </a:prstGeom>
            <a:solidFill>
              <a:schemeClr val="bg1"/>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ounded Rectangle 11">
              <a:extLst>
                <a:ext uri="{FF2B5EF4-FFF2-40B4-BE49-F238E27FC236}">
                  <a16:creationId xmlns:a16="http://schemas.microsoft.com/office/drawing/2014/main" id="{9E01ED38-AAB5-2BCC-C2F7-100ADC713522}"/>
                </a:ext>
              </a:extLst>
            </p:cNvPr>
            <p:cNvSpPr/>
            <p:nvPr/>
          </p:nvSpPr>
          <p:spPr>
            <a:xfrm>
              <a:off x="3886197" y="4588451"/>
              <a:ext cx="3518649" cy="1878805"/>
            </a:xfrm>
            <a:prstGeom prst="roundRect">
              <a:avLst/>
            </a:prstGeom>
            <a:solidFill>
              <a:schemeClr val="bg1"/>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a:extLst>
                <a:ext uri="{FF2B5EF4-FFF2-40B4-BE49-F238E27FC236}">
                  <a16:creationId xmlns:a16="http://schemas.microsoft.com/office/drawing/2014/main" id="{5021B873-3862-7515-4E22-0085F60C07C1}"/>
                </a:ext>
              </a:extLst>
            </p:cNvPr>
            <p:cNvSpPr/>
            <p:nvPr/>
          </p:nvSpPr>
          <p:spPr>
            <a:xfrm>
              <a:off x="3886197" y="7050041"/>
              <a:ext cx="3518649" cy="1878805"/>
            </a:xfrm>
            <a:prstGeom prst="roundRect">
              <a:avLst/>
            </a:prstGeom>
            <a:solidFill>
              <a:schemeClr val="bg1"/>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ight Arrow 13">
              <a:extLst>
                <a:ext uri="{FF2B5EF4-FFF2-40B4-BE49-F238E27FC236}">
                  <a16:creationId xmlns:a16="http://schemas.microsoft.com/office/drawing/2014/main" id="{0FA9E5FF-9DA5-7C7F-1EB4-4606236938FD}"/>
                </a:ext>
              </a:extLst>
            </p:cNvPr>
            <p:cNvSpPr/>
            <p:nvPr/>
          </p:nvSpPr>
          <p:spPr>
            <a:xfrm>
              <a:off x="3229533" y="2804377"/>
              <a:ext cx="1084732" cy="507816"/>
            </a:xfrm>
            <a:prstGeom prst="rightArrow">
              <a:avLst/>
            </a:prstGeom>
            <a:solidFill>
              <a:srgbClr val="F2DF6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Arrow 14">
              <a:extLst>
                <a:ext uri="{FF2B5EF4-FFF2-40B4-BE49-F238E27FC236}">
                  <a16:creationId xmlns:a16="http://schemas.microsoft.com/office/drawing/2014/main" id="{2A5C790B-51B7-ADDA-0848-D9289C800973}"/>
                </a:ext>
              </a:extLst>
            </p:cNvPr>
            <p:cNvSpPr/>
            <p:nvPr/>
          </p:nvSpPr>
          <p:spPr>
            <a:xfrm>
              <a:off x="3236256" y="5281924"/>
              <a:ext cx="1084732" cy="507816"/>
            </a:xfrm>
            <a:prstGeom prst="rightArrow">
              <a:avLst/>
            </a:prstGeom>
            <a:solidFill>
              <a:srgbClr val="E06D7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ight Arrow 15">
              <a:extLst>
                <a:ext uri="{FF2B5EF4-FFF2-40B4-BE49-F238E27FC236}">
                  <a16:creationId xmlns:a16="http://schemas.microsoft.com/office/drawing/2014/main" id="{018F8A05-A7A7-ED78-E6A2-197EEFCED377}"/>
                </a:ext>
              </a:extLst>
            </p:cNvPr>
            <p:cNvSpPr/>
            <p:nvPr/>
          </p:nvSpPr>
          <p:spPr>
            <a:xfrm>
              <a:off x="3229532" y="7727557"/>
              <a:ext cx="1084732" cy="507816"/>
            </a:xfrm>
            <a:prstGeom prst="rightArrow">
              <a:avLst/>
            </a:prstGeom>
            <a:solidFill>
              <a:srgbClr val="60C6E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 name="Group 23">
            <a:extLst>
              <a:ext uri="{FF2B5EF4-FFF2-40B4-BE49-F238E27FC236}">
                <a16:creationId xmlns:a16="http://schemas.microsoft.com/office/drawing/2014/main" id="{CD6FDEE9-2181-1147-C70D-3F00CE77B071}"/>
              </a:ext>
            </a:extLst>
          </p:cNvPr>
          <p:cNvGrpSpPr/>
          <p:nvPr/>
        </p:nvGrpSpPr>
        <p:grpSpPr>
          <a:xfrm>
            <a:off x="0" y="9354761"/>
            <a:ext cx="7875770" cy="651374"/>
            <a:chOff x="0" y="9354761"/>
            <a:chExt cx="7875770" cy="651374"/>
          </a:xfrm>
        </p:grpSpPr>
        <p:sp>
          <p:nvSpPr>
            <p:cNvPr id="18" name="Freeform 4">
              <a:extLst>
                <a:ext uri="{FF2B5EF4-FFF2-40B4-BE49-F238E27FC236}">
                  <a16:creationId xmlns:a16="http://schemas.microsoft.com/office/drawing/2014/main" id="{59F9347A-CDF6-DFD5-7C1F-10DE7BB8B43B}"/>
                </a:ext>
              </a:extLst>
            </p:cNvPr>
            <p:cNvSpPr/>
            <p:nvPr/>
          </p:nvSpPr>
          <p:spPr>
            <a:xfrm>
              <a:off x="0" y="9549897"/>
              <a:ext cx="432551" cy="456238"/>
            </a:xfrm>
            <a:custGeom>
              <a:avLst/>
              <a:gdLst/>
              <a:ahLst/>
              <a:cxnLst/>
              <a:rect l="l" t="t" r="r" b="b"/>
              <a:pathLst>
                <a:path w="456238" h="456238">
                  <a:moveTo>
                    <a:pt x="0" y="0"/>
                  </a:moveTo>
                  <a:lnTo>
                    <a:pt x="456238" y="0"/>
                  </a:lnTo>
                  <a:lnTo>
                    <a:pt x="456238" y="456238"/>
                  </a:lnTo>
                  <a:lnTo>
                    <a:pt x="0" y="456238"/>
                  </a:lnTo>
                  <a:lnTo>
                    <a:pt x="0" y="0"/>
                  </a:lnTo>
                  <a:close/>
                </a:path>
              </a:pathLst>
            </a:custGeom>
            <a:blipFill>
              <a:blip r:embed="rId2"/>
              <a:stretch>
                <a:fillRect/>
              </a:stretch>
            </a:blipFill>
          </p:spPr>
        </p:sp>
        <p:sp>
          <p:nvSpPr>
            <p:cNvPr id="19" name="TextBox 8">
              <a:extLst>
                <a:ext uri="{FF2B5EF4-FFF2-40B4-BE49-F238E27FC236}">
                  <a16:creationId xmlns:a16="http://schemas.microsoft.com/office/drawing/2014/main" id="{529053E4-6686-70D8-FFD8-A464006E9B3F}"/>
                </a:ext>
              </a:extLst>
            </p:cNvPr>
            <p:cNvSpPr txBox="1"/>
            <p:nvPr/>
          </p:nvSpPr>
          <p:spPr>
            <a:xfrm>
              <a:off x="432551" y="9629617"/>
              <a:ext cx="3816592" cy="278218"/>
            </a:xfrm>
            <a:prstGeom prst="rect">
              <a:avLst/>
            </a:prstGeom>
          </p:spPr>
          <p:txBody>
            <a:bodyPr wrap="square" lIns="0" tIns="0" rIns="0" bIns="0" rtlCol="0" anchor="t">
              <a:spAutoFit/>
            </a:bodyPr>
            <a:lstStyle/>
            <a:p>
              <a:pPr algn="l">
                <a:lnSpc>
                  <a:spcPts val="2447"/>
                </a:lnSpc>
                <a:spcBef>
                  <a:spcPct val="0"/>
                </a:spcBef>
              </a:pPr>
              <a:r>
                <a:rPr lang="en-US" sz="1200" b="1" spc="-34" dirty="0">
                  <a:solidFill>
                    <a:srgbClr val="000000"/>
                  </a:solidFill>
                  <a:latin typeface="TS Tarek Heavy"/>
                  <a:ea typeface="TS Tarek Heavy"/>
                  <a:cs typeface="TS Tarek Heavy"/>
                  <a:sym typeface="TS Tarek Heavy"/>
                </a:rPr>
                <a:t>STANFORD NEURODIVERSITY PROJECT</a:t>
              </a:r>
            </a:p>
          </p:txBody>
        </p:sp>
        <p:sp>
          <p:nvSpPr>
            <p:cNvPr id="20" name="Freeform 5">
              <a:extLst>
                <a:ext uri="{FF2B5EF4-FFF2-40B4-BE49-F238E27FC236}">
                  <a16:creationId xmlns:a16="http://schemas.microsoft.com/office/drawing/2014/main" id="{83F5F252-ED10-FC6A-1BE1-171BD23C2F81}"/>
                </a:ext>
              </a:extLst>
            </p:cNvPr>
            <p:cNvSpPr>
              <a:spLocks noChangeAspect="1"/>
            </p:cNvSpPr>
            <p:nvPr/>
          </p:nvSpPr>
          <p:spPr>
            <a:xfrm>
              <a:off x="6942888" y="9354761"/>
              <a:ext cx="932882" cy="651374"/>
            </a:xfrm>
            <a:custGeom>
              <a:avLst/>
              <a:gdLst/>
              <a:ahLst/>
              <a:cxnLst/>
              <a:rect l="l" t="t" r="r" b="b"/>
              <a:pathLst>
                <a:path w="3078248" h="2149349">
                  <a:moveTo>
                    <a:pt x="0" y="0"/>
                  </a:moveTo>
                  <a:lnTo>
                    <a:pt x="3078248" y="0"/>
                  </a:lnTo>
                  <a:lnTo>
                    <a:pt x="3078248" y="2149350"/>
                  </a:lnTo>
                  <a:lnTo>
                    <a:pt x="0" y="2149350"/>
                  </a:lnTo>
                  <a:lnTo>
                    <a:pt x="0" y="0"/>
                  </a:lnTo>
                  <a:close/>
                </a:path>
              </a:pathLst>
            </a:custGeom>
            <a:blipFill>
              <a:blip r:embed="rId3"/>
              <a:stretch>
                <a:fillRect/>
              </a:stretch>
            </a:blipFill>
          </p:spPr>
        </p:sp>
      </p:grpSp>
      <p:sp>
        <p:nvSpPr>
          <p:cNvPr id="21" name="Freeform 4">
            <a:extLst>
              <a:ext uri="{FF2B5EF4-FFF2-40B4-BE49-F238E27FC236}">
                <a16:creationId xmlns:a16="http://schemas.microsoft.com/office/drawing/2014/main" id="{7E10A80F-2C13-1ACB-0AD6-A7618E345A5D}"/>
              </a:ext>
            </a:extLst>
          </p:cNvPr>
          <p:cNvSpPr>
            <a:spLocks noChangeAspect="1"/>
          </p:cNvSpPr>
          <p:nvPr/>
        </p:nvSpPr>
        <p:spPr>
          <a:xfrm rot="-2376623">
            <a:off x="6496969" y="6023948"/>
            <a:ext cx="1223471" cy="1223142"/>
          </a:xfrm>
          <a:custGeom>
            <a:avLst/>
            <a:gdLst/>
            <a:ahLst/>
            <a:cxnLst/>
            <a:rect l="l" t="t" r="r" b="b"/>
            <a:pathLst>
              <a:path w="7292123" h="7292123">
                <a:moveTo>
                  <a:pt x="0" y="0"/>
                </a:moveTo>
                <a:lnTo>
                  <a:pt x="7292123" y="0"/>
                </a:lnTo>
                <a:lnTo>
                  <a:pt x="7292123" y="7292123"/>
                </a:lnTo>
                <a:lnTo>
                  <a:pt x="0" y="7292123"/>
                </a:lnTo>
                <a:lnTo>
                  <a:pt x="0" y="0"/>
                </a:lnTo>
                <a:close/>
              </a:path>
            </a:pathLst>
          </a:custGeom>
          <a:blipFill>
            <a:blip r:embed="rId4"/>
            <a:stretch>
              <a:fillRect/>
            </a:stretch>
          </a:blipFill>
        </p:spPr>
      </p:sp>
      <p:sp>
        <p:nvSpPr>
          <p:cNvPr id="25" name="TextBox 24">
            <a:extLst>
              <a:ext uri="{FF2B5EF4-FFF2-40B4-BE49-F238E27FC236}">
                <a16:creationId xmlns:a16="http://schemas.microsoft.com/office/drawing/2014/main" id="{9C2C4938-8F72-70FD-0D08-939E11810E2A}"/>
              </a:ext>
            </a:extLst>
          </p:cNvPr>
          <p:cNvSpPr txBox="1"/>
          <p:nvPr/>
        </p:nvSpPr>
        <p:spPr>
          <a:xfrm>
            <a:off x="0" y="1910939"/>
            <a:ext cx="7772400" cy="461665"/>
          </a:xfrm>
          <a:prstGeom prst="rect">
            <a:avLst/>
          </a:prstGeom>
          <a:noFill/>
        </p:spPr>
        <p:txBody>
          <a:bodyPr wrap="square" rtlCol="0">
            <a:spAutoFit/>
          </a:bodyPr>
          <a:lstStyle/>
          <a:p>
            <a:pPr algn="ctr"/>
            <a:r>
              <a:rPr lang="en-US" sz="2400" b="1" dirty="0">
                <a:solidFill>
                  <a:srgbClr val="E06D7F"/>
                </a:solidFill>
                <a:latin typeface="Montserrat" pitchFamily="2" charset="77"/>
              </a:rPr>
              <a:t>Common Examples of Neurodiversity</a:t>
            </a:r>
          </a:p>
        </p:txBody>
      </p:sp>
      <p:sp>
        <p:nvSpPr>
          <p:cNvPr id="26" name="TextBox 25">
            <a:extLst>
              <a:ext uri="{FF2B5EF4-FFF2-40B4-BE49-F238E27FC236}">
                <a16:creationId xmlns:a16="http://schemas.microsoft.com/office/drawing/2014/main" id="{D8A6BC33-0E5F-985C-4240-33D5F97ED4CE}"/>
              </a:ext>
            </a:extLst>
          </p:cNvPr>
          <p:cNvSpPr txBox="1"/>
          <p:nvPr/>
        </p:nvSpPr>
        <p:spPr>
          <a:xfrm>
            <a:off x="1099851" y="2429721"/>
            <a:ext cx="1861407" cy="338554"/>
          </a:xfrm>
          <a:prstGeom prst="rect">
            <a:avLst/>
          </a:prstGeom>
          <a:noFill/>
        </p:spPr>
        <p:txBody>
          <a:bodyPr wrap="none" rtlCol="0">
            <a:spAutoFit/>
          </a:bodyPr>
          <a:lstStyle/>
          <a:p>
            <a:r>
              <a:rPr lang="en-US" sz="1600" dirty="0">
                <a:latin typeface="Montserrat" pitchFamily="2" charset="77"/>
              </a:rPr>
              <a:t>What is Autism?</a:t>
            </a:r>
          </a:p>
        </p:txBody>
      </p:sp>
      <p:sp>
        <p:nvSpPr>
          <p:cNvPr id="27" name="TextBox 26">
            <a:extLst>
              <a:ext uri="{FF2B5EF4-FFF2-40B4-BE49-F238E27FC236}">
                <a16:creationId xmlns:a16="http://schemas.microsoft.com/office/drawing/2014/main" id="{49A1D697-5148-8818-46DA-C03A3127BFCB}"/>
              </a:ext>
            </a:extLst>
          </p:cNvPr>
          <p:cNvSpPr txBox="1"/>
          <p:nvPr/>
        </p:nvSpPr>
        <p:spPr>
          <a:xfrm>
            <a:off x="4160665" y="2424949"/>
            <a:ext cx="3198311" cy="338554"/>
          </a:xfrm>
          <a:prstGeom prst="rect">
            <a:avLst/>
          </a:prstGeom>
          <a:noFill/>
        </p:spPr>
        <p:txBody>
          <a:bodyPr wrap="none" rtlCol="0">
            <a:spAutoFit/>
          </a:bodyPr>
          <a:lstStyle/>
          <a:p>
            <a:r>
              <a:rPr lang="en-US" sz="1600" dirty="0">
                <a:latin typeface="Montserrat" pitchFamily="2" charset="77"/>
              </a:rPr>
              <a:t>What are autism’s strengths?</a:t>
            </a:r>
          </a:p>
        </p:txBody>
      </p:sp>
    </p:spTree>
    <p:extLst>
      <p:ext uri="{BB962C8B-B14F-4D97-AF65-F5344CB8AC3E}">
        <p14:creationId xmlns:p14="http://schemas.microsoft.com/office/powerpoint/2010/main" val="6669247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60949DD-B157-1223-AF8C-F5C6B4603765}"/>
              </a:ext>
            </a:extLst>
          </p:cNvPr>
          <p:cNvSpPr txBox="1"/>
          <p:nvPr/>
        </p:nvSpPr>
        <p:spPr>
          <a:xfrm>
            <a:off x="363070" y="376517"/>
            <a:ext cx="7046259" cy="584775"/>
          </a:xfrm>
          <a:prstGeom prst="rect">
            <a:avLst/>
          </a:prstGeom>
          <a:noFill/>
        </p:spPr>
        <p:txBody>
          <a:bodyPr wrap="square" rtlCol="0">
            <a:spAutoFit/>
          </a:bodyPr>
          <a:lstStyle/>
          <a:p>
            <a:pPr algn="ctr"/>
            <a:r>
              <a:rPr lang="en-US" sz="3200" b="1" dirty="0">
                <a:latin typeface="Montserrat" pitchFamily="2" charset="77"/>
              </a:rPr>
              <a:t>Accommodating Difference</a:t>
            </a:r>
          </a:p>
        </p:txBody>
      </p:sp>
      <p:sp>
        <p:nvSpPr>
          <p:cNvPr id="11" name="Rectangle 10">
            <a:extLst>
              <a:ext uri="{FF2B5EF4-FFF2-40B4-BE49-F238E27FC236}">
                <a16:creationId xmlns:a16="http://schemas.microsoft.com/office/drawing/2014/main" id="{58871ADF-D287-BF66-F44D-749A7636C9AC}"/>
              </a:ext>
            </a:extLst>
          </p:cNvPr>
          <p:cNvSpPr/>
          <p:nvPr/>
        </p:nvSpPr>
        <p:spPr>
          <a:xfrm>
            <a:off x="363068" y="1358380"/>
            <a:ext cx="7046259" cy="601262"/>
          </a:xfrm>
          <a:prstGeom prst="rect">
            <a:avLst/>
          </a:prstGeom>
          <a:solidFill>
            <a:schemeClr val="bg1"/>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Quiet Space			Fidget Toy		Extra Time	</a:t>
            </a:r>
          </a:p>
        </p:txBody>
      </p:sp>
      <p:grpSp>
        <p:nvGrpSpPr>
          <p:cNvPr id="18" name="Group 17">
            <a:extLst>
              <a:ext uri="{FF2B5EF4-FFF2-40B4-BE49-F238E27FC236}">
                <a16:creationId xmlns:a16="http://schemas.microsoft.com/office/drawing/2014/main" id="{0AFDE34B-E4C8-5F2B-3FEE-6827B721DE17}"/>
              </a:ext>
            </a:extLst>
          </p:cNvPr>
          <p:cNvGrpSpPr/>
          <p:nvPr/>
        </p:nvGrpSpPr>
        <p:grpSpPr>
          <a:xfrm>
            <a:off x="363069" y="1932921"/>
            <a:ext cx="7672742" cy="5154006"/>
            <a:chOff x="363069" y="1704321"/>
            <a:chExt cx="7672742" cy="5154006"/>
          </a:xfrm>
        </p:grpSpPr>
        <p:sp>
          <p:nvSpPr>
            <p:cNvPr id="6" name="Rounded Rectangle 5">
              <a:extLst>
                <a:ext uri="{FF2B5EF4-FFF2-40B4-BE49-F238E27FC236}">
                  <a16:creationId xmlns:a16="http://schemas.microsoft.com/office/drawing/2014/main" id="{0D8F04B3-DA92-55A3-5206-EA90AA9E819E}"/>
                </a:ext>
              </a:extLst>
            </p:cNvPr>
            <p:cNvSpPr/>
            <p:nvPr/>
          </p:nvSpPr>
          <p:spPr>
            <a:xfrm>
              <a:off x="363069" y="2743812"/>
              <a:ext cx="7046259" cy="3648635"/>
            </a:xfrm>
            <a:prstGeom prst="roundRect">
              <a:avLst/>
            </a:prstGeom>
            <a:solidFill>
              <a:schemeClr val="bg1"/>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1A87B33D-4798-28C7-C55B-24C8DE7133FB}"/>
                </a:ext>
              </a:extLst>
            </p:cNvPr>
            <p:cNvSpPr txBox="1"/>
            <p:nvPr/>
          </p:nvSpPr>
          <p:spPr>
            <a:xfrm>
              <a:off x="363069" y="1704321"/>
              <a:ext cx="7046259" cy="876458"/>
            </a:xfrm>
            <a:prstGeom prst="rect">
              <a:avLst/>
            </a:prstGeom>
            <a:noFill/>
          </p:spPr>
          <p:txBody>
            <a:bodyPr wrap="square" rtlCol="0">
              <a:spAutoFit/>
            </a:bodyPr>
            <a:lstStyle/>
            <a:p>
              <a:pPr algn="ctr">
                <a:lnSpc>
                  <a:spcPct val="150000"/>
                </a:lnSpc>
              </a:pPr>
              <a:r>
                <a:rPr lang="en-US" dirty="0">
                  <a:latin typeface="Montserrat" pitchFamily="2" charset="77"/>
                </a:rPr>
                <a:t>Draw 3 different plants. Then, under each plant, write one thing they need. Pick from the box above.</a:t>
              </a:r>
            </a:p>
          </p:txBody>
        </p:sp>
        <p:pic>
          <p:nvPicPr>
            <p:cNvPr id="13" name="Picture 12">
              <a:extLst>
                <a:ext uri="{FF2B5EF4-FFF2-40B4-BE49-F238E27FC236}">
                  <a16:creationId xmlns:a16="http://schemas.microsoft.com/office/drawing/2014/main" id="{B01A2511-C374-35DD-F914-FCBEDF675EC0}"/>
                </a:ext>
              </a:extLst>
            </p:cNvPr>
            <p:cNvPicPr>
              <a:picLocks noChangeAspect="1"/>
            </p:cNvPicPr>
            <p:nvPr/>
          </p:nvPicPr>
          <p:blipFill>
            <a:blip r:embed="rId2"/>
            <a:srcRect b="6756"/>
            <a:stretch>
              <a:fillRect/>
            </a:stretch>
          </p:blipFill>
          <p:spPr>
            <a:xfrm>
              <a:off x="1102882" y="4220229"/>
              <a:ext cx="1252968" cy="1327804"/>
            </a:xfrm>
            <a:prstGeom prst="rect">
              <a:avLst/>
            </a:prstGeom>
          </p:spPr>
        </p:pic>
        <p:pic>
          <p:nvPicPr>
            <p:cNvPr id="14" name="Picture 13">
              <a:extLst>
                <a:ext uri="{FF2B5EF4-FFF2-40B4-BE49-F238E27FC236}">
                  <a16:creationId xmlns:a16="http://schemas.microsoft.com/office/drawing/2014/main" id="{BC798B4B-0F62-A600-EE0B-E8FB7B4BE7DD}"/>
                </a:ext>
              </a:extLst>
            </p:cNvPr>
            <p:cNvPicPr>
              <a:picLocks noChangeAspect="1"/>
            </p:cNvPicPr>
            <p:nvPr/>
          </p:nvPicPr>
          <p:blipFill>
            <a:blip r:embed="rId2"/>
            <a:srcRect b="6756"/>
            <a:stretch>
              <a:fillRect/>
            </a:stretch>
          </p:blipFill>
          <p:spPr>
            <a:xfrm>
              <a:off x="3259714" y="4220229"/>
              <a:ext cx="1252968" cy="1327804"/>
            </a:xfrm>
            <a:prstGeom prst="rect">
              <a:avLst/>
            </a:prstGeom>
          </p:spPr>
        </p:pic>
        <p:pic>
          <p:nvPicPr>
            <p:cNvPr id="15" name="Picture 14">
              <a:extLst>
                <a:ext uri="{FF2B5EF4-FFF2-40B4-BE49-F238E27FC236}">
                  <a16:creationId xmlns:a16="http://schemas.microsoft.com/office/drawing/2014/main" id="{CB4240CD-3B25-344D-6ABA-0163F7CF7D6F}"/>
                </a:ext>
              </a:extLst>
            </p:cNvPr>
            <p:cNvPicPr>
              <a:picLocks noChangeAspect="1"/>
            </p:cNvPicPr>
            <p:nvPr/>
          </p:nvPicPr>
          <p:blipFill>
            <a:blip r:embed="rId2"/>
            <a:srcRect b="6756"/>
            <a:stretch>
              <a:fillRect/>
            </a:stretch>
          </p:blipFill>
          <p:spPr>
            <a:xfrm>
              <a:off x="5416546" y="4220229"/>
              <a:ext cx="1252968" cy="1327804"/>
            </a:xfrm>
            <a:prstGeom prst="rect">
              <a:avLst/>
            </a:prstGeom>
          </p:spPr>
        </p:pic>
        <p:sp>
          <p:nvSpPr>
            <p:cNvPr id="16" name="TextBox 15">
              <a:extLst>
                <a:ext uri="{FF2B5EF4-FFF2-40B4-BE49-F238E27FC236}">
                  <a16:creationId xmlns:a16="http://schemas.microsoft.com/office/drawing/2014/main" id="{DA4EE51E-51C3-1364-D020-B66294055AEC}"/>
                </a:ext>
              </a:extLst>
            </p:cNvPr>
            <p:cNvSpPr txBox="1"/>
            <p:nvPr/>
          </p:nvSpPr>
          <p:spPr>
            <a:xfrm>
              <a:off x="989552" y="5711066"/>
              <a:ext cx="7046259" cy="369332"/>
            </a:xfrm>
            <a:prstGeom prst="rect">
              <a:avLst/>
            </a:prstGeom>
            <a:noFill/>
          </p:spPr>
          <p:txBody>
            <a:bodyPr wrap="square" rtlCol="0">
              <a:spAutoFit/>
            </a:bodyPr>
            <a:lstStyle/>
            <a:p>
              <a:r>
                <a:rPr lang="en-US" dirty="0"/>
                <a:t>_____________		      ______________		    _____________</a:t>
              </a:r>
            </a:p>
          </p:txBody>
        </p:sp>
        <p:sp>
          <p:nvSpPr>
            <p:cNvPr id="17" name="TextBox 16">
              <a:extLst>
                <a:ext uri="{FF2B5EF4-FFF2-40B4-BE49-F238E27FC236}">
                  <a16:creationId xmlns:a16="http://schemas.microsoft.com/office/drawing/2014/main" id="{36CC5BE9-D90B-6A6B-8CFD-3179FFCAB553}"/>
                </a:ext>
              </a:extLst>
            </p:cNvPr>
            <p:cNvSpPr txBox="1"/>
            <p:nvPr/>
          </p:nvSpPr>
          <p:spPr>
            <a:xfrm>
              <a:off x="459990" y="6488995"/>
              <a:ext cx="6949338" cy="369332"/>
            </a:xfrm>
            <a:prstGeom prst="rect">
              <a:avLst/>
            </a:prstGeom>
            <a:noFill/>
          </p:spPr>
          <p:txBody>
            <a:bodyPr wrap="none" rtlCol="0">
              <a:spAutoFit/>
            </a:bodyPr>
            <a:lstStyle/>
            <a:p>
              <a:r>
                <a:rPr lang="en-US" b="1" dirty="0">
                  <a:solidFill>
                    <a:srgbClr val="E06D7F"/>
                  </a:solidFill>
                  <a:latin typeface="Montserrat" pitchFamily="2" charset="77"/>
                </a:rPr>
                <a:t>Different brains need different things to learn and grow.</a:t>
              </a:r>
            </a:p>
          </p:txBody>
        </p:sp>
      </p:grpSp>
      <p:sp>
        <p:nvSpPr>
          <p:cNvPr id="19" name="TextBox 18">
            <a:extLst>
              <a:ext uri="{FF2B5EF4-FFF2-40B4-BE49-F238E27FC236}">
                <a16:creationId xmlns:a16="http://schemas.microsoft.com/office/drawing/2014/main" id="{544D6F68-924D-D519-EB10-CB62EDCB3B72}"/>
              </a:ext>
            </a:extLst>
          </p:cNvPr>
          <p:cNvSpPr txBox="1"/>
          <p:nvPr/>
        </p:nvSpPr>
        <p:spPr>
          <a:xfrm>
            <a:off x="1118" y="920262"/>
            <a:ext cx="2650084" cy="338554"/>
          </a:xfrm>
          <a:prstGeom prst="rect">
            <a:avLst/>
          </a:prstGeom>
          <a:noFill/>
        </p:spPr>
        <p:txBody>
          <a:bodyPr wrap="none" rtlCol="0">
            <a:spAutoFit/>
          </a:bodyPr>
          <a:lstStyle/>
          <a:p>
            <a:r>
              <a:rPr lang="en-US" sz="1600" i="1" dirty="0">
                <a:latin typeface="Montserrat" pitchFamily="2" charset="77"/>
              </a:rPr>
              <a:t>Exercise 1: Brain Garden</a:t>
            </a:r>
          </a:p>
        </p:txBody>
      </p:sp>
      <p:sp>
        <p:nvSpPr>
          <p:cNvPr id="20" name="TextBox 19">
            <a:extLst>
              <a:ext uri="{FF2B5EF4-FFF2-40B4-BE49-F238E27FC236}">
                <a16:creationId xmlns:a16="http://schemas.microsoft.com/office/drawing/2014/main" id="{987F8347-55A1-F172-7921-E6B5C6ABB363}"/>
              </a:ext>
            </a:extLst>
          </p:cNvPr>
          <p:cNvSpPr txBox="1"/>
          <p:nvPr/>
        </p:nvSpPr>
        <p:spPr>
          <a:xfrm>
            <a:off x="0" y="7186491"/>
            <a:ext cx="2653290" cy="338554"/>
          </a:xfrm>
          <a:prstGeom prst="rect">
            <a:avLst/>
          </a:prstGeom>
          <a:noFill/>
        </p:spPr>
        <p:txBody>
          <a:bodyPr wrap="none" rtlCol="0">
            <a:spAutoFit/>
          </a:bodyPr>
          <a:lstStyle/>
          <a:p>
            <a:r>
              <a:rPr lang="en-US" sz="1600" i="1" dirty="0">
                <a:latin typeface="Montserrat" pitchFamily="2" charset="77"/>
              </a:rPr>
              <a:t>Concept 2: Fair or Equal</a:t>
            </a:r>
          </a:p>
        </p:txBody>
      </p:sp>
      <p:grpSp>
        <p:nvGrpSpPr>
          <p:cNvPr id="29" name="Group 28">
            <a:extLst>
              <a:ext uri="{FF2B5EF4-FFF2-40B4-BE49-F238E27FC236}">
                <a16:creationId xmlns:a16="http://schemas.microsoft.com/office/drawing/2014/main" id="{C39FE1A8-13D7-1A29-8720-191D88FD103D}"/>
              </a:ext>
            </a:extLst>
          </p:cNvPr>
          <p:cNvGrpSpPr/>
          <p:nvPr/>
        </p:nvGrpSpPr>
        <p:grpSpPr>
          <a:xfrm>
            <a:off x="190501" y="7558431"/>
            <a:ext cx="7391398" cy="1497510"/>
            <a:chOff x="190501" y="7558431"/>
            <a:chExt cx="7391398" cy="1497510"/>
          </a:xfrm>
        </p:grpSpPr>
        <p:sp>
          <p:nvSpPr>
            <p:cNvPr id="21" name="Rounded Rectangle 20">
              <a:extLst>
                <a:ext uri="{FF2B5EF4-FFF2-40B4-BE49-F238E27FC236}">
                  <a16:creationId xmlns:a16="http://schemas.microsoft.com/office/drawing/2014/main" id="{A1AED903-FE7F-04E1-C1E0-11C25E439BC8}"/>
                </a:ext>
              </a:extLst>
            </p:cNvPr>
            <p:cNvSpPr/>
            <p:nvPr/>
          </p:nvSpPr>
          <p:spPr>
            <a:xfrm>
              <a:off x="190503" y="7951041"/>
              <a:ext cx="3523128" cy="1104900"/>
            </a:xfrm>
            <a:prstGeom prst="roundRect">
              <a:avLst/>
            </a:prstGeom>
            <a:solidFill>
              <a:schemeClr val="bg1"/>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Fair means everyone gets what </a:t>
              </a:r>
              <a:r>
                <a:rPr lang="en-US" i="1" dirty="0">
                  <a:solidFill>
                    <a:schemeClr val="tx1"/>
                  </a:solidFill>
                </a:rPr>
                <a:t>they</a:t>
              </a:r>
              <a:r>
                <a:rPr lang="en-US" dirty="0">
                  <a:solidFill>
                    <a:schemeClr val="tx1"/>
                  </a:solidFill>
                </a:rPr>
                <a:t> need to succeed</a:t>
              </a:r>
            </a:p>
          </p:txBody>
        </p:sp>
        <p:sp>
          <p:nvSpPr>
            <p:cNvPr id="22" name="Rounded Rectangle 21">
              <a:extLst>
                <a:ext uri="{FF2B5EF4-FFF2-40B4-BE49-F238E27FC236}">
                  <a16:creationId xmlns:a16="http://schemas.microsoft.com/office/drawing/2014/main" id="{D3CD5A16-04B2-A74D-15C7-9F5FDA1A9211}"/>
                </a:ext>
              </a:extLst>
            </p:cNvPr>
            <p:cNvSpPr/>
            <p:nvPr/>
          </p:nvSpPr>
          <p:spPr>
            <a:xfrm>
              <a:off x="4058771" y="7951041"/>
              <a:ext cx="3523128" cy="1104900"/>
            </a:xfrm>
            <a:prstGeom prst="roundRect">
              <a:avLst/>
            </a:prstGeom>
            <a:solidFill>
              <a:schemeClr val="bg1"/>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Equal means everyone gets the exact same thing</a:t>
              </a:r>
            </a:p>
          </p:txBody>
        </p:sp>
        <p:sp>
          <p:nvSpPr>
            <p:cNvPr id="23" name="TextBox 22">
              <a:extLst>
                <a:ext uri="{FF2B5EF4-FFF2-40B4-BE49-F238E27FC236}">
                  <a16:creationId xmlns:a16="http://schemas.microsoft.com/office/drawing/2014/main" id="{E30E26E7-9AFD-64F8-379B-84D455502622}"/>
                </a:ext>
              </a:extLst>
            </p:cNvPr>
            <p:cNvSpPr txBox="1"/>
            <p:nvPr/>
          </p:nvSpPr>
          <p:spPr>
            <a:xfrm>
              <a:off x="190501" y="7596722"/>
              <a:ext cx="3523128" cy="382062"/>
            </a:xfrm>
            <a:prstGeom prst="rect">
              <a:avLst/>
            </a:prstGeom>
            <a:noFill/>
          </p:spPr>
          <p:txBody>
            <a:bodyPr wrap="square" rtlCol="0">
              <a:spAutoFit/>
            </a:bodyPr>
            <a:lstStyle/>
            <a:p>
              <a:pPr algn="ctr"/>
              <a:r>
                <a:rPr lang="en-US" b="1" dirty="0">
                  <a:solidFill>
                    <a:srgbClr val="00B579"/>
                  </a:solidFill>
                  <a:latin typeface="Montserrat" pitchFamily="2" charset="77"/>
                </a:rPr>
                <a:t>Fair</a:t>
              </a:r>
            </a:p>
          </p:txBody>
        </p:sp>
        <p:sp>
          <p:nvSpPr>
            <p:cNvPr id="24" name="TextBox 23">
              <a:extLst>
                <a:ext uri="{FF2B5EF4-FFF2-40B4-BE49-F238E27FC236}">
                  <a16:creationId xmlns:a16="http://schemas.microsoft.com/office/drawing/2014/main" id="{163279E3-C0C8-21ED-BA9C-028FC8851330}"/>
                </a:ext>
              </a:extLst>
            </p:cNvPr>
            <p:cNvSpPr txBox="1"/>
            <p:nvPr/>
          </p:nvSpPr>
          <p:spPr>
            <a:xfrm>
              <a:off x="5416546" y="7558431"/>
              <a:ext cx="867545" cy="369332"/>
            </a:xfrm>
            <a:prstGeom prst="rect">
              <a:avLst/>
            </a:prstGeom>
            <a:noFill/>
          </p:spPr>
          <p:txBody>
            <a:bodyPr wrap="none" rtlCol="0">
              <a:spAutoFit/>
            </a:bodyPr>
            <a:lstStyle/>
            <a:p>
              <a:r>
                <a:rPr lang="en-US" b="1" dirty="0">
                  <a:solidFill>
                    <a:srgbClr val="60C6E7"/>
                  </a:solidFill>
                  <a:latin typeface="Montserrat" pitchFamily="2" charset="77"/>
                </a:rPr>
                <a:t>Equal</a:t>
              </a:r>
            </a:p>
          </p:txBody>
        </p:sp>
      </p:grpSp>
      <p:grpSp>
        <p:nvGrpSpPr>
          <p:cNvPr id="25" name="Group 24">
            <a:extLst>
              <a:ext uri="{FF2B5EF4-FFF2-40B4-BE49-F238E27FC236}">
                <a16:creationId xmlns:a16="http://schemas.microsoft.com/office/drawing/2014/main" id="{8AA70B06-8C11-2B73-1780-D3323EDB91BB}"/>
              </a:ext>
            </a:extLst>
          </p:cNvPr>
          <p:cNvGrpSpPr/>
          <p:nvPr/>
        </p:nvGrpSpPr>
        <p:grpSpPr>
          <a:xfrm>
            <a:off x="0" y="9354761"/>
            <a:ext cx="7875770" cy="651374"/>
            <a:chOff x="0" y="9354761"/>
            <a:chExt cx="7875770" cy="651374"/>
          </a:xfrm>
        </p:grpSpPr>
        <p:sp>
          <p:nvSpPr>
            <p:cNvPr id="26" name="Freeform 4">
              <a:extLst>
                <a:ext uri="{FF2B5EF4-FFF2-40B4-BE49-F238E27FC236}">
                  <a16:creationId xmlns:a16="http://schemas.microsoft.com/office/drawing/2014/main" id="{FC2ABBD0-0077-2045-16F1-46E5F9542586}"/>
                </a:ext>
              </a:extLst>
            </p:cNvPr>
            <p:cNvSpPr/>
            <p:nvPr/>
          </p:nvSpPr>
          <p:spPr>
            <a:xfrm>
              <a:off x="0" y="9549897"/>
              <a:ext cx="432551" cy="456238"/>
            </a:xfrm>
            <a:custGeom>
              <a:avLst/>
              <a:gdLst/>
              <a:ahLst/>
              <a:cxnLst/>
              <a:rect l="l" t="t" r="r" b="b"/>
              <a:pathLst>
                <a:path w="456238" h="456238">
                  <a:moveTo>
                    <a:pt x="0" y="0"/>
                  </a:moveTo>
                  <a:lnTo>
                    <a:pt x="456238" y="0"/>
                  </a:lnTo>
                  <a:lnTo>
                    <a:pt x="456238" y="456238"/>
                  </a:lnTo>
                  <a:lnTo>
                    <a:pt x="0" y="456238"/>
                  </a:lnTo>
                  <a:lnTo>
                    <a:pt x="0" y="0"/>
                  </a:lnTo>
                  <a:close/>
                </a:path>
              </a:pathLst>
            </a:custGeom>
            <a:blipFill>
              <a:blip r:embed="rId3"/>
              <a:stretch>
                <a:fillRect/>
              </a:stretch>
            </a:blipFill>
          </p:spPr>
        </p:sp>
        <p:sp>
          <p:nvSpPr>
            <p:cNvPr id="27" name="TextBox 8">
              <a:extLst>
                <a:ext uri="{FF2B5EF4-FFF2-40B4-BE49-F238E27FC236}">
                  <a16:creationId xmlns:a16="http://schemas.microsoft.com/office/drawing/2014/main" id="{BBE3F0AD-6CC9-B32C-D469-D8573EB3C3AA}"/>
                </a:ext>
              </a:extLst>
            </p:cNvPr>
            <p:cNvSpPr txBox="1"/>
            <p:nvPr/>
          </p:nvSpPr>
          <p:spPr>
            <a:xfrm>
              <a:off x="432551" y="9629617"/>
              <a:ext cx="3816592" cy="278218"/>
            </a:xfrm>
            <a:prstGeom prst="rect">
              <a:avLst/>
            </a:prstGeom>
          </p:spPr>
          <p:txBody>
            <a:bodyPr wrap="square" lIns="0" tIns="0" rIns="0" bIns="0" rtlCol="0" anchor="t">
              <a:spAutoFit/>
            </a:bodyPr>
            <a:lstStyle/>
            <a:p>
              <a:pPr algn="l">
                <a:lnSpc>
                  <a:spcPts val="2447"/>
                </a:lnSpc>
                <a:spcBef>
                  <a:spcPct val="0"/>
                </a:spcBef>
              </a:pPr>
              <a:r>
                <a:rPr lang="en-US" sz="1200" b="1" spc="-34" dirty="0">
                  <a:solidFill>
                    <a:srgbClr val="000000"/>
                  </a:solidFill>
                  <a:latin typeface="TS Tarek Heavy"/>
                  <a:ea typeface="TS Tarek Heavy"/>
                  <a:cs typeface="TS Tarek Heavy"/>
                  <a:sym typeface="TS Tarek Heavy"/>
                </a:rPr>
                <a:t>STANFORD NEURODIVERSITY PROJECT</a:t>
              </a:r>
            </a:p>
          </p:txBody>
        </p:sp>
        <p:sp>
          <p:nvSpPr>
            <p:cNvPr id="28" name="Freeform 5">
              <a:extLst>
                <a:ext uri="{FF2B5EF4-FFF2-40B4-BE49-F238E27FC236}">
                  <a16:creationId xmlns:a16="http://schemas.microsoft.com/office/drawing/2014/main" id="{C0868DA0-5D21-81A7-D5B3-DB2A4BDB2BCC}"/>
                </a:ext>
              </a:extLst>
            </p:cNvPr>
            <p:cNvSpPr>
              <a:spLocks noChangeAspect="1"/>
            </p:cNvSpPr>
            <p:nvPr/>
          </p:nvSpPr>
          <p:spPr>
            <a:xfrm>
              <a:off x="6942888" y="9354761"/>
              <a:ext cx="932882" cy="651374"/>
            </a:xfrm>
            <a:custGeom>
              <a:avLst/>
              <a:gdLst/>
              <a:ahLst/>
              <a:cxnLst/>
              <a:rect l="l" t="t" r="r" b="b"/>
              <a:pathLst>
                <a:path w="3078248" h="2149349">
                  <a:moveTo>
                    <a:pt x="0" y="0"/>
                  </a:moveTo>
                  <a:lnTo>
                    <a:pt x="3078248" y="0"/>
                  </a:lnTo>
                  <a:lnTo>
                    <a:pt x="3078248" y="2149350"/>
                  </a:lnTo>
                  <a:lnTo>
                    <a:pt x="0" y="2149350"/>
                  </a:lnTo>
                  <a:lnTo>
                    <a:pt x="0" y="0"/>
                  </a:lnTo>
                  <a:close/>
                </a:path>
              </a:pathLst>
            </a:custGeom>
            <a:blipFill>
              <a:blip r:embed="rId4"/>
              <a:stretch>
                <a:fillRect/>
              </a:stretch>
            </a:blipFill>
          </p:spPr>
        </p:sp>
      </p:grpSp>
    </p:spTree>
    <p:extLst>
      <p:ext uri="{BB962C8B-B14F-4D97-AF65-F5344CB8AC3E}">
        <p14:creationId xmlns:p14="http://schemas.microsoft.com/office/powerpoint/2010/main" val="5556829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52210CC-FB08-91DD-0F78-A88871D1564C}"/>
              </a:ext>
            </a:extLst>
          </p:cNvPr>
          <p:cNvSpPr txBox="1"/>
          <p:nvPr/>
        </p:nvSpPr>
        <p:spPr>
          <a:xfrm>
            <a:off x="0" y="176091"/>
            <a:ext cx="2653290" cy="338554"/>
          </a:xfrm>
          <a:prstGeom prst="rect">
            <a:avLst/>
          </a:prstGeom>
          <a:noFill/>
        </p:spPr>
        <p:txBody>
          <a:bodyPr wrap="none" rtlCol="0">
            <a:spAutoFit/>
          </a:bodyPr>
          <a:lstStyle/>
          <a:p>
            <a:r>
              <a:rPr lang="en-US" sz="1600" i="1" dirty="0">
                <a:latin typeface="Montserrat" pitchFamily="2" charset="77"/>
              </a:rPr>
              <a:t>Concept 2: Fair or Equal</a:t>
            </a:r>
          </a:p>
        </p:txBody>
      </p:sp>
      <p:sp>
        <p:nvSpPr>
          <p:cNvPr id="6" name="Rounded Rectangle 5">
            <a:extLst>
              <a:ext uri="{FF2B5EF4-FFF2-40B4-BE49-F238E27FC236}">
                <a16:creationId xmlns:a16="http://schemas.microsoft.com/office/drawing/2014/main" id="{E78C1851-3991-35A3-2712-B2D00D58A0A7}"/>
              </a:ext>
            </a:extLst>
          </p:cNvPr>
          <p:cNvSpPr/>
          <p:nvPr/>
        </p:nvSpPr>
        <p:spPr>
          <a:xfrm>
            <a:off x="190503" y="1040460"/>
            <a:ext cx="3523128" cy="2277031"/>
          </a:xfrm>
          <a:prstGeom prst="roundRect">
            <a:avLst/>
          </a:prstGeom>
          <a:solidFill>
            <a:schemeClr val="bg1"/>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Montserrat" pitchFamily="2" charset="77"/>
              </a:rPr>
              <a:t>Giving the student with small feet small shoes, and the student with big feet big shoes. They didn't get the "same" thing, but they both got what they needed to go for a run.</a:t>
            </a:r>
          </a:p>
        </p:txBody>
      </p:sp>
      <p:sp>
        <p:nvSpPr>
          <p:cNvPr id="7" name="Rounded Rectangle 6">
            <a:extLst>
              <a:ext uri="{FF2B5EF4-FFF2-40B4-BE49-F238E27FC236}">
                <a16:creationId xmlns:a16="http://schemas.microsoft.com/office/drawing/2014/main" id="{29615768-4BEA-AAE6-763B-1D0556028977}"/>
              </a:ext>
            </a:extLst>
          </p:cNvPr>
          <p:cNvSpPr/>
          <p:nvPr/>
        </p:nvSpPr>
        <p:spPr>
          <a:xfrm>
            <a:off x="4058771" y="1012082"/>
            <a:ext cx="3523128" cy="2305409"/>
          </a:xfrm>
          <a:prstGeom prst="roundRect">
            <a:avLst/>
          </a:prstGeom>
          <a:solidFill>
            <a:schemeClr val="bg1"/>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Montserrat" pitchFamily="2" charset="77"/>
              </a:rPr>
              <a:t>Giving every single student a pair of size 7 shoes, even if some have bigger or smaller feet. It’s the same for everyone, but it might not work for everyone.</a:t>
            </a:r>
          </a:p>
        </p:txBody>
      </p:sp>
      <p:sp>
        <p:nvSpPr>
          <p:cNvPr id="8" name="TextBox 7">
            <a:extLst>
              <a:ext uri="{FF2B5EF4-FFF2-40B4-BE49-F238E27FC236}">
                <a16:creationId xmlns:a16="http://schemas.microsoft.com/office/drawing/2014/main" id="{1680B4B9-A321-48DF-47F8-811BA14310DA}"/>
              </a:ext>
            </a:extLst>
          </p:cNvPr>
          <p:cNvSpPr txBox="1"/>
          <p:nvPr/>
        </p:nvSpPr>
        <p:spPr>
          <a:xfrm>
            <a:off x="190503" y="642750"/>
            <a:ext cx="3523128" cy="382062"/>
          </a:xfrm>
          <a:prstGeom prst="rect">
            <a:avLst/>
          </a:prstGeom>
          <a:noFill/>
        </p:spPr>
        <p:txBody>
          <a:bodyPr wrap="square" rtlCol="0">
            <a:spAutoFit/>
          </a:bodyPr>
          <a:lstStyle/>
          <a:p>
            <a:pPr algn="ctr"/>
            <a:r>
              <a:rPr lang="en-US" b="1" dirty="0">
                <a:solidFill>
                  <a:srgbClr val="00B579"/>
                </a:solidFill>
                <a:latin typeface="Montserrat" pitchFamily="2" charset="77"/>
              </a:rPr>
              <a:t>Fair</a:t>
            </a:r>
          </a:p>
        </p:txBody>
      </p:sp>
      <p:sp>
        <p:nvSpPr>
          <p:cNvPr id="9" name="TextBox 8">
            <a:extLst>
              <a:ext uri="{FF2B5EF4-FFF2-40B4-BE49-F238E27FC236}">
                <a16:creationId xmlns:a16="http://schemas.microsoft.com/office/drawing/2014/main" id="{5CEF5929-C593-A23D-8918-E0672341EAB4}"/>
              </a:ext>
            </a:extLst>
          </p:cNvPr>
          <p:cNvSpPr txBox="1"/>
          <p:nvPr/>
        </p:nvSpPr>
        <p:spPr>
          <a:xfrm>
            <a:off x="5386562" y="642750"/>
            <a:ext cx="867545" cy="369332"/>
          </a:xfrm>
          <a:prstGeom prst="rect">
            <a:avLst/>
          </a:prstGeom>
          <a:noFill/>
        </p:spPr>
        <p:txBody>
          <a:bodyPr wrap="none" rtlCol="0">
            <a:spAutoFit/>
          </a:bodyPr>
          <a:lstStyle/>
          <a:p>
            <a:r>
              <a:rPr lang="en-US" b="1" dirty="0">
                <a:solidFill>
                  <a:srgbClr val="60C6E7"/>
                </a:solidFill>
                <a:latin typeface="Montserrat" pitchFamily="2" charset="77"/>
              </a:rPr>
              <a:t>Equal</a:t>
            </a:r>
          </a:p>
        </p:txBody>
      </p:sp>
      <p:sp>
        <p:nvSpPr>
          <p:cNvPr id="12" name="TextBox 11">
            <a:extLst>
              <a:ext uri="{FF2B5EF4-FFF2-40B4-BE49-F238E27FC236}">
                <a16:creationId xmlns:a16="http://schemas.microsoft.com/office/drawing/2014/main" id="{C4FE3580-D467-2912-C636-202170D263FC}"/>
              </a:ext>
            </a:extLst>
          </p:cNvPr>
          <p:cNvSpPr txBox="1"/>
          <p:nvPr/>
        </p:nvSpPr>
        <p:spPr>
          <a:xfrm>
            <a:off x="0" y="3333139"/>
            <a:ext cx="2292615" cy="338554"/>
          </a:xfrm>
          <a:prstGeom prst="rect">
            <a:avLst/>
          </a:prstGeom>
          <a:noFill/>
        </p:spPr>
        <p:txBody>
          <a:bodyPr wrap="none" rtlCol="0">
            <a:spAutoFit/>
          </a:bodyPr>
          <a:lstStyle/>
          <a:p>
            <a:r>
              <a:rPr lang="en-US" sz="1600" i="1" dirty="0">
                <a:latin typeface="Montserrat" pitchFamily="2" charset="77"/>
              </a:rPr>
              <a:t>Exercise 2: Matching</a:t>
            </a:r>
          </a:p>
        </p:txBody>
      </p:sp>
      <p:sp>
        <p:nvSpPr>
          <p:cNvPr id="13" name="Rounded Rectangle 12">
            <a:extLst>
              <a:ext uri="{FF2B5EF4-FFF2-40B4-BE49-F238E27FC236}">
                <a16:creationId xmlns:a16="http://schemas.microsoft.com/office/drawing/2014/main" id="{8BDC61A1-29B4-CDDC-8339-C6D517AD489A}"/>
              </a:ext>
            </a:extLst>
          </p:cNvPr>
          <p:cNvSpPr/>
          <p:nvPr/>
        </p:nvSpPr>
        <p:spPr>
          <a:xfrm>
            <a:off x="374147" y="4137581"/>
            <a:ext cx="1416554" cy="1342437"/>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a:extLst>
              <a:ext uri="{FF2B5EF4-FFF2-40B4-BE49-F238E27FC236}">
                <a16:creationId xmlns:a16="http://schemas.microsoft.com/office/drawing/2014/main" id="{9A757689-888C-A263-EBBA-2235E42E3AD9}"/>
              </a:ext>
            </a:extLst>
          </p:cNvPr>
          <p:cNvSpPr/>
          <p:nvPr/>
        </p:nvSpPr>
        <p:spPr>
          <a:xfrm>
            <a:off x="374147" y="5659202"/>
            <a:ext cx="1416554" cy="1342437"/>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6">
            <a:extLst>
              <a:ext uri="{FF2B5EF4-FFF2-40B4-BE49-F238E27FC236}">
                <a16:creationId xmlns:a16="http://schemas.microsoft.com/office/drawing/2014/main" id="{DFEC1C08-656C-C505-0748-39BAEC1B721B}"/>
              </a:ext>
            </a:extLst>
          </p:cNvPr>
          <p:cNvSpPr/>
          <p:nvPr/>
        </p:nvSpPr>
        <p:spPr>
          <a:xfrm>
            <a:off x="374147" y="7180823"/>
            <a:ext cx="1416554" cy="1342437"/>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654D66D8-3070-D76B-77C1-D6A39A1C95C9}"/>
              </a:ext>
            </a:extLst>
          </p:cNvPr>
          <p:cNvSpPr txBox="1"/>
          <p:nvPr/>
        </p:nvSpPr>
        <p:spPr>
          <a:xfrm>
            <a:off x="374147" y="8570247"/>
            <a:ext cx="7207752" cy="646331"/>
          </a:xfrm>
          <a:prstGeom prst="rect">
            <a:avLst/>
          </a:prstGeom>
          <a:noFill/>
        </p:spPr>
        <p:txBody>
          <a:bodyPr wrap="square" rtlCol="0">
            <a:spAutoFit/>
          </a:bodyPr>
          <a:lstStyle/>
          <a:p>
            <a:pPr algn="ctr"/>
            <a:r>
              <a:rPr lang="en-US" b="1" dirty="0">
                <a:solidFill>
                  <a:srgbClr val="E06D7F"/>
                </a:solidFill>
              </a:rPr>
              <a:t>Fair means everyone gets what they need to succeed, not everyone gets the same thing. </a:t>
            </a:r>
          </a:p>
        </p:txBody>
      </p:sp>
      <p:pic>
        <p:nvPicPr>
          <p:cNvPr id="24" name="Picture 23">
            <a:extLst>
              <a:ext uri="{FF2B5EF4-FFF2-40B4-BE49-F238E27FC236}">
                <a16:creationId xmlns:a16="http://schemas.microsoft.com/office/drawing/2014/main" id="{5FFBEB2D-9775-A2C2-FA12-AE6651C09665}"/>
              </a:ext>
            </a:extLst>
          </p:cNvPr>
          <p:cNvPicPr>
            <a:picLocks noChangeAspect="1"/>
          </p:cNvPicPr>
          <p:nvPr/>
        </p:nvPicPr>
        <p:blipFill>
          <a:blip r:embed="rId2"/>
          <a:stretch>
            <a:fillRect/>
          </a:stretch>
        </p:blipFill>
        <p:spPr>
          <a:xfrm>
            <a:off x="5912512" y="4121630"/>
            <a:ext cx="1651925" cy="1242598"/>
          </a:xfrm>
          <a:prstGeom prst="rect">
            <a:avLst/>
          </a:prstGeom>
        </p:spPr>
      </p:pic>
      <p:pic>
        <p:nvPicPr>
          <p:cNvPr id="32" name="Picture 31">
            <a:extLst>
              <a:ext uri="{FF2B5EF4-FFF2-40B4-BE49-F238E27FC236}">
                <a16:creationId xmlns:a16="http://schemas.microsoft.com/office/drawing/2014/main" id="{540BA109-4A9C-C56A-7657-01EEF3529595}"/>
              </a:ext>
            </a:extLst>
          </p:cNvPr>
          <p:cNvPicPr>
            <a:picLocks noChangeAspect="1"/>
          </p:cNvPicPr>
          <p:nvPr/>
        </p:nvPicPr>
        <p:blipFill>
          <a:blip r:embed="rId3"/>
          <a:stretch>
            <a:fillRect/>
          </a:stretch>
        </p:blipFill>
        <p:spPr>
          <a:xfrm>
            <a:off x="5981697" y="5453820"/>
            <a:ext cx="1416555" cy="1301056"/>
          </a:xfrm>
          <a:prstGeom prst="rect">
            <a:avLst/>
          </a:prstGeom>
        </p:spPr>
      </p:pic>
      <p:pic>
        <p:nvPicPr>
          <p:cNvPr id="34" name="Picture 33">
            <a:extLst>
              <a:ext uri="{FF2B5EF4-FFF2-40B4-BE49-F238E27FC236}">
                <a16:creationId xmlns:a16="http://schemas.microsoft.com/office/drawing/2014/main" id="{2192FD3E-2B70-6AEA-F752-26C6A2BCA807}"/>
              </a:ext>
            </a:extLst>
          </p:cNvPr>
          <p:cNvPicPr>
            <a:picLocks noChangeAspect="1"/>
          </p:cNvPicPr>
          <p:nvPr/>
        </p:nvPicPr>
        <p:blipFill>
          <a:blip r:embed="rId4"/>
          <a:stretch>
            <a:fillRect/>
          </a:stretch>
        </p:blipFill>
        <p:spPr>
          <a:xfrm>
            <a:off x="5587582" y="7001639"/>
            <a:ext cx="2301787" cy="1525551"/>
          </a:xfrm>
          <a:prstGeom prst="rect">
            <a:avLst/>
          </a:prstGeom>
        </p:spPr>
      </p:pic>
      <p:sp>
        <p:nvSpPr>
          <p:cNvPr id="35" name="TextBox 34">
            <a:extLst>
              <a:ext uri="{FF2B5EF4-FFF2-40B4-BE49-F238E27FC236}">
                <a16:creationId xmlns:a16="http://schemas.microsoft.com/office/drawing/2014/main" id="{6D43E4A3-7EBC-FB6C-B28A-BE543C5F729A}"/>
              </a:ext>
            </a:extLst>
          </p:cNvPr>
          <p:cNvSpPr txBox="1"/>
          <p:nvPr/>
        </p:nvSpPr>
        <p:spPr>
          <a:xfrm>
            <a:off x="1790701" y="3690201"/>
            <a:ext cx="4644477" cy="369332"/>
          </a:xfrm>
          <a:prstGeom prst="rect">
            <a:avLst/>
          </a:prstGeom>
          <a:noFill/>
        </p:spPr>
        <p:txBody>
          <a:bodyPr wrap="none" rtlCol="0">
            <a:spAutoFit/>
          </a:bodyPr>
          <a:lstStyle/>
          <a:p>
            <a:r>
              <a:rPr lang="en-US" b="1" dirty="0">
                <a:solidFill>
                  <a:srgbClr val="60C6E7"/>
                </a:solidFill>
              </a:rPr>
              <a:t>Match the student with their specific need!</a:t>
            </a:r>
          </a:p>
        </p:txBody>
      </p:sp>
      <p:grpSp>
        <p:nvGrpSpPr>
          <p:cNvPr id="36" name="Group 35">
            <a:extLst>
              <a:ext uri="{FF2B5EF4-FFF2-40B4-BE49-F238E27FC236}">
                <a16:creationId xmlns:a16="http://schemas.microsoft.com/office/drawing/2014/main" id="{D34F615A-4DBD-C29B-5B12-5C945A5C8AC9}"/>
              </a:ext>
            </a:extLst>
          </p:cNvPr>
          <p:cNvGrpSpPr/>
          <p:nvPr/>
        </p:nvGrpSpPr>
        <p:grpSpPr>
          <a:xfrm>
            <a:off x="0" y="9354761"/>
            <a:ext cx="7875770" cy="651374"/>
            <a:chOff x="0" y="9354761"/>
            <a:chExt cx="7875770" cy="651374"/>
          </a:xfrm>
        </p:grpSpPr>
        <p:sp>
          <p:nvSpPr>
            <p:cNvPr id="37" name="Freeform 4">
              <a:extLst>
                <a:ext uri="{FF2B5EF4-FFF2-40B4-BE49-F238E27FC236}">
                  <a16:creationId xmlns:a16="http://schemas.microsoft.com/office/drawing/2014/main" id="{41104407-0B1E-D819-01C5-9BC78B3918E5}"/>
                </a:ext>
              </a:extLst>
            </p:cNvPr>
            <p:cNvSpPr/>
            <p:nvPr/>
          </p:nvSpPr>
          <p:spPr>
            <a:xfrm>
              <a:off x="0" y="9549897"/>
              <a:ext cx="432551" cy="456238"/>
            </a:xfrm>
            <a:custGeom>
              <a:avLst/>
              <a:gdLst/>
              <a:ahLst/>
              <a:cxnLst/>
              <a:rect l="l" t="t" r="r" b="b"/>
              <a:pathLst>
                <a:path w="456238" h="456238">
                  <a:moveTo>
                    <a:pt x="0" y="0"/>
                  </a:moveTo>
                  <a:lnTo>
                    <a:pt x="456238" y="0"/>
                  </a:lnTo>
                  <a:lnTo>
                    <a:pt x="456238" y="456238"/>
                  </a:lnTo>
                  <a:lnTo>
                    <a:pt x="0" y="456238"/>
                  </a:lnTo>
                  <a:lnTo>
                    <a:pt x="0" y="0"/>
                  </a:lnTo>
                  <a:close/>
                </a:path>
              </a:pathLst>
            </a:custGeom>
            <a:blipFill>
              <a:blip r:embed="rId5"/>
              <a:stretch>
                <a:fillRect/>
              </a:stretch>
            </a:blipFill>
          </p:spPr>
        </p:sp>
        <p:sp>
          <p:nvSpPr>
            <p:cNvPr id="38" name="TextBox 8">
              <a:extLst>
                <a:ext uri="{FF2B5EF4-FFF2-40B4-BE49-F238E27FC236}">
                  <a16:creationId xmlns:a16="http://schemas.microsoft.com/office/drawing/2014/main" id="{8279EB81-5456-381B-758A-CD5BD92E71D2}"/>
                </a:ext>
              </a:extLst>
            </p:cNvPr>
            <p:cNvSpPr txBox="1"/>
            <p:nvPr/>
          </p:nvSpPr>
          <p:spPr>
            <a:xfrm>
              <a:off x="432551" y="9629617"/>
              <a:ext cx="3816592" cy="278218"/>
            </a:xfrm>
            <a:prstGeom prst="rect">
              <a:avLst/>
            </a:prstGeom>
          </p:spPr>
          <p:txBody>
            <a:bodyPr wrap="square" lIns="0" tIns="0" rIns="0" bIns="0" rtlCol="0" anchor="t">
              <a:spAutoFit/>
            </a:bodyPr>
            <a:lstStyle/>
            <a:p>
              <a:pPr algn="l">
                <a:lnSpc>
                  <a:spcPts val="2447"/>
                </a:lnSpc>
                <a:spcBef>
                  <a:spcPct val="0"/>
                </a:spcBef>
              </a:pPr>
              <a:r>
                <a:rPr lang="en-US" sz="1200" b="1" spc="-34" dirty="0">
                  <a:solidFill>
                    <a:srgbClr val="000000"/>
                  </a:solidFill>
                  <a:latin typeface="TS Tarek Heavy"/>
                  <a:ea typeface="TS Tarek Heavy"/>
                  <a:cs typeface="TS Tarek Heavy"/>
                  <a:sym typeface="TS Tarek Heavy"/>
                </a:rPr>
                <a:t>STANFORD NEURODIVERSITY PROJECT</a:t>
              </a:r>
            </a:p>
          </p:txBody>
        </p:sp>
        <p:sp>
          <p:nvSpPr>
            <p:cNvPr id="39" name="Freeform 5">
              <a:extLst>
                <a:ext uri="{FF2B5EF4-FFF2-40B4-BE49-F238E27FC236}">
                  <a16:creationId xmlns:a16="http://schemas.microsoft.com/office/drawing/2014/main" id="{2C41A6E4-B3B0-08D9-355F-2B50E64321EF}"/>
                </a:ext>
              </a:extLst>
            </p:cNvPr>
            <p:cNvSpPr>
              <a:spLocks noChangeAspect="1"/>
            </p:cNvSpPr>
            <p:nvPr/>
          </p:nvSpPr>
          <p:spPr>
            <a:xfrm>
              <a:off x="6942888" y="9354761"/>
              <a:ext cx="932882" cy="651374"/>
            </a:xfrm>
            <a:custGeom>
              <a:avLst/>
              <a:gdLst/>
              <a:ahLst/>
              <a:cxnLst/>
              <a:rect l="l" t="t" r="r" b="b"/>
              <a:pathLst>
                <a:path w="3078248" h="2149349">
                  <a:moveTo>
                    <a:pt x="0" y="0"/>
                  </a:moveTo>
                  <a:lnTo>
                    <a:pt x="3078248" y="0"/>
                  </a:lnTo>
                  <a:lnTo>
                    <a:pt x="3078248" y="2149350"/>
                  </a:lnTo>
                  <a:lnTo>
                    <a:pt x="0" y="2149350"/>
                  </a:lnTo>
                  <a:lnTo>
                    <a:pt x="0" y="0"/>
                  </a:lnTo>
                  <a:close/>
                </a:path>
              </a:pathLst>
            </a:custGeom>
            <a:blipFill>
              <a:blip r:embed="rId6"/>
              <a:stretch>
                <a:fillRect/>
              </a:stretch>
            </a:blipFill>
          </p:spPr>
        </p:sp>
      </p:grpSp>
    </p:spTree>
    <p:extLst>
      <p:ext uri="{BB962C8B-B14F-4D97-AF65-F5344CB8AC3E}">
        <p14:creationId xmlns:p14="http://schemas.microsoft.com/office/powerpoint/2010/main" val="314375934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176</TotalTime>
  <Words>258</Words>
  <Application>Microsoft Macintosh PowerPoint</Application>
  <PresentationFormat>Custom</PresentationFormat>
  <Paragraphs>27</Paragraphs>
  <Slides>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vt:i4>
      </vt:variant>
    </vt:vector>
  </HeadingPairs>
  <TitlesOfParts>
    <vt:vector size="9" baseType="lpstr">
      <vt:lpstr>Aptos</vt:lpstr>
      <vt:lpstr>Aptos Display</vt:lpstr>
      <vt:lpstr>Arial</vt:lpstr>
      <vt:lpstr>Montserrat</vt:lpstr>
      <vt:lpstr>TS Tarek Heavy</vt: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Ramkumar Venkatesan</dc:creator>
  <cp:lastModifiedBy>Ramkumar Venkatesan</cp:lastModifiedBy>
  <cp:revision>3</cp:revision>
  <dcterms:created xsi:type="dcterms:W3CDTF">2026-04-01T01:01:57Z</dcterms:created>
  <dcterms:modified xsi:type="dcterms:W3CDTF">2026-04-06T00:55:35Z</dcterms:modified>
</cp:coreProperties>
</file>